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45"/>
  </p:handoutMasterIdLst>
  <p:sldIdLst>
    <p:sldId id="256" r:id="rId3"/>
    <p:sldId id="257" r:id="rId4"/>
    <p:sldId id="275" r:id="rId5"/>
    <p:sldId id="276" r:id="rId6"/>
    <p:sldId id="309" r:id="rId7"/>
    <p:sldId id="259" r:id="rId8"/>
    <p:sldId id="260" r:id="rId10"/>
    <p:sldId id="261" r:id="rId11"/>
    <p:sldId id="310" r:id="rId12"/>
    <p:sldId id="263" r:id="rId13"/>
    <p:sldId id="273" r:id="rId14"/>
    <p:sldId id="264" r:id="rId15"/>
    <p:sldId id="278" r:id="rId16"/>
    <p:sldId id="265" r:id="rId17"/>
    <p:sldId id="266" r:id="rId18"/>
    <p:sldId id="262" r:id="rId19"/>
    <p:sldId id="293" r:id="rId20"/>
    <p:sldId id="294" r:id="rId21"/>
    <p:sldId id="295" r:id="rId22"/>
    <p:sldId id="296" r:id="rId23"/>
    <p:sldId id="319" r:id="rId24"/>
    <p:sldId id="297" r:id="rId25"/>
    <p:sldId id="299" r:id="rId26"/>
    <p:sldId id="298" r:id="rId27"/>
    <p:sldId id="313" r:id="rId28"/>
    <p:sldId id="300" r:id="rId29"/>
    <p:sldId id="303" r:id="rId30"/>
    <p:sldId id="318" r:id="rId31"/>
    <p:sldId id="315" r:id="rId32"/>
    <p:sldId id="277" r:id="rId33"/>
    <p:sldId id="268" r:id="rId34"/>
    <p:sldId id="269" r:id="rId35"/>
    <p:sldId id="270" r:id="rId36"/>
    <p:sldId id="365" r:id="rId37"/>
    <p:sldId id="271" r:id="rId38"/>
    <p:sldId id="364" r:id="rId39"/>
    <p:sldId id="317" r:id="rId40"/>
    <p:sldId id="374" r:id="rId41"/>
    <p:sldId id="371" r:id="rId42"/>
    <p:sldId id="314" r:id="rId43"/>
    <p:sldId id="366" r:id="rId44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5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板书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1min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3min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5min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板书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10min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10min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20min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2min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2min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直接讲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直接讲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tags" Target="../tags/tag81.xml"/><Relationship Id="rId2" Type="http://schemas.openxmlformats.org/officeDocument/2006/relationships/image" Target="../media/image5.png"/><Relationship Id="rId1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9.xml"/><Relationship Id="rId5" Type="http://schemas.openxmlformats.org/officeDocument/2006/relationships/image" Target="../media/image10.png"/><Relationship Id="rId4" Type="http://schemas.openxmlformats.org/officeDocument/2006/relationships/tags" Target="../tags/tag88.xml"/><Relationship Id="rId3" Type="http://schemas.openxmlformats.org/officeDocument/2006/relationships/image" Target="../media/image9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4.xml"/><Relationship Id="rId7" Type="http://schemas.openxmlformats.org/officeDocument/2006/relationships/image" Target="../media/image13.png"/><Relationship Id="rId6" Type="http://schemas.openxmlformats.org/officeDocument/2006/relationships/tags" Target="../tags/tag93.xml"/><Relationship Id="rId5" Type="http://schemas.openxmlformats.org/officeDocument/2006/relationships/image" Target="../media/image12.png"/><Relationship Id="rId4" Type="http://schemas.openxmlformats.org/officeDocument/2006/relationships/tags" Target="../tags/tag92.xml"/><Relationship Id="rId3" Type="http://schemas.openxmlformats.org/officeDocument/2006/relationships/image" Target="../media/image11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16.png"/><Relationship Id="rId4" Type="http://schemas.openxmlformats.org/officeDocument/2006/relationships/tags" Target="../tags/tag99.xml"/><Relationship Id="rId3" Type="http://schemas.openxmlformats.org/officeDocument/2006/relationships/image" Target="../media/image15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4" Type="http://schemas.openxmlformats.org/officeDocument/2006/relationships/image" Target="../media/image17.png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18.png"/><Relationship Id="rId1" Type="http://schemas.openxmlformats.org/officeDocument/2006/relationships/tags" Target="../tags/tag10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image" Target="../media/image19.png"/><Relationship Id="rId1" Type="http://schemas.openxmlformats.org/officeDocument/2006/relationships/tags" Target="../tags/tag10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6.xml"/><Relationship Id="rId2" Type="http://schemas.openxmlformats.org/officeDocument/2006/relationships/image" Target="../media/image20.png"/><Relationship Id="rId1" Type="http://schemas.openxmlformats.org/officeDocument/2006/relationships/tags" Target="../tags/tag1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0.xml"/><Relationship Id="rId4" Type="http://schemas.openxmlformats.org/officeDocument/2006/relationships/image" Target="../media/image22.png"/><Relationship Id="rId3" Type="http://schemas.openxmlformats.org/officeDocument/2006/relationships/tags" Target="../tags/tag119.xml"/><Relationship Id="rId2" Type="http://schemas.openxmlformats.org/officeDocument/2006/relationships/image" Target="../media/image21.png"/><Relationship Id="rId1" Type="http://schemas.openxmlformats.org/officeDocument/2006/relationships/tags" Target="../tags/tag11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122.xml"/><Relationship Id="rId2" Type="http://schemas.openxmlformats.org/officeDocument/2006/relationships/image" Target="../media/image23.png"/><Relationship Id="rId1" Type="http://schemas.openxmlformats.org/officeDocument/2006/relationships/tags" Target="../tags/tag121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image" Target="../media/image27.png"/><Relationship Id="rId3" Type="http://schemas.openxmlformats.org/officeDocument/2006/relationships/tags" Target="../tags/tag126.xml"/><Relationship Id="rId2" Type="http://schemas.openxmlformats.org/officeDocument/2006/relationships/image" Target="../media/image26.png"/><Relationship Id="rId1" Type="http://schemas.openxmlformats.org/officeDocument/2006/relationships/tags" Target="../tags/tag1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30.png"/><Relationship Id="rId1" Type="http://schemas.openxmlformats.org/officeDocument/2006/relationships/tags" Target="../tags/tag1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32.png"/><Relationship Id="rId1" Type="http://schemas.openxmlformats.org/officeDocument/2006/relationships/tags" Target="../tags/tag136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tags" Target="../tags/tag140.xml"/><Relationship Id="rId2" Type="http://schemas.openxmlformats.org/officeDocument/2006/relationships/image" Target="../media/image33.png"/><Relationship Id="rId1" Type="http://schemas.openxmlformats.org/officeDocument/2006/relationships/tags" Target="../tags/tag13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image" Target="../media/image36.png"/><Relationship Id="rId3" Type="http://schemas.openxmlformats.org/officeDocument/2006/relationships/tags" Target="../tags/tag142.xml"/><Relationship Id="rId2" Type="http://schemas.openxmlformats.org/officeDocument/2006/relationships/image" Target="../media/image35.png"/><Relationship Id="rId1" Type="http://schemas.openxmlformats.org/officeDocument/2006/relationships/tags" Target="../tags/tag141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image" Target="../media/image37.png"/><Relationship Id="rId1" Type="http://schemas.openxmlformats.org/officeDocument/2006/relationships/tags" Target="../tags/tag145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9.xml"/><Relationship Id="rId2" Type="http://schemas.openxmlformats.org/officeDocument/2006/relationships/image" Target="../media/image38.png"/><Relationship Id="rId1" Type="http://schemas.openxmlformats.org/officeDocument/2006/relationships/tags" Target="../tags/tag1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1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2.png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image" Target="../media/image4.png"/><Relationship Id="rId3" Type="http://schemas.openxmlformats.org/officeDocument/2006/relationships/tags" Target="../tags/tag77.xml"/><Relationship Id="rId2" Type="http://schemas.openxmlformats.org/officeDocument/2006/relationships/image" Target="../media/image3.png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1168400"/>
            <a:ext cx="9799200" cy="2570400"/>
          </a:xfrm>
        </p:spPr>
        <p:txBody>
          <a:bodyPr/>
          <a:p>
            <a:r>
              <a:rPr lang="zh-CN" altLang="zh-CN"/>
              <a:t>Bits, Bytes,  Integers</a:t>
            </a:r>
            <a:r>
              <a:rPr lang="en-US" altLang="zh-CN"/>
              <a:t>, </a:t>
            </a:r>
            <a:r>
              <a:rPr lang="zh-CN" altLang="zh-CN">
                <a:sym typeface="+mn-ea"/>
              </a:rPr>
              <a:t>and</a:t>
            </a:r>
            <a:r>
              <a:rPr lang="en-US" altLang="zh-CN">
                <a:sym typeface="+mn-ea"/>
              </a:rPr>
              <a:t> Floating Point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852500"/>
            <a:ext cx="9799200" cy="1472400"/>
          </a:xfrm>
        </p:spPr>
        <p:txBody>
          <a:bodyPr>
            <a:normAutofit lnSpcReduction="10000"/>
          </a:bodyPr>
          <a:p>
            <a:endParaRPr lang="zh-CN" altLang="en-US"/>
          </a:p>
          <a:p>
            <a:r>
              <a:rPr lang="zh-CN" altLang="en-US"/>
              <a:t>杨斯琪</a:t>
            </a:r>
            <a:r>
              <a:rPr lang="en-US" altLang="zh-CN"/>
              <a:t> </a:t>
            </a:r>
            <a:r>
              <a:rPr lang="zh-CN" altLang="en-US"/>
              <a:t>刘昕垚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5290" y="582930"/>
            <a:ext cx="10968990" cy="59651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latin typeface="+mj-ea"/>
                <a:ea typeface="+mj-ea"/>
              </a:rPr>
              <a:t>整型</a:t>
            </a:r>
            <a:r>
              <a:rPr lang="en-US" altLang="zh-CN" sz="3600" b="1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zh-CN" altLang="en-US" sz="3600" b="1">
                <a:solidFill>
                  <a:schemeClr val="tx1"/>
                </a:solidFill>
                <a:latin typeface="+mj-ea"/>
                <a:ea typeface="+mj-ea"/>
              </a:rPr>
              <a:t>补码的类型转换</a:t>
            </a:r>
            <a:endParaRPr lang="zh-CN" altLang="en-US" sz="3600" b="1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sz="2400">
              <a:latin typeface="+mn-ea"/>
              <a:cs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不改变位表示，只改变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映射规则：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二进制表示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—&gt;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十进制值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&lt;, &gt;, ==, &lt;=, &gt;=：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如果一个运算数有符号，另一个无符号：隐式类型转换发生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>
              <a:buNone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有符号强制转化为无符号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signed→unsigned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>
              <a:buNone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TIPS:</a:t>
            </a:r>
            <a:r>
              <a:rPr lang="en-US" altLang="zh-CN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unsigned</a:t>
            </a:r>
            <a:r>
              <a:rPr lang="zh-CN" altLang="en-US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相减结果一定非负</a:t>
            </a:r>
            <a:r>
              <a:rPr lang="en-US" altLang="zh-CN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——</a:t>
            </a:r>
            <a:r>
              <a:rPr lang="zh-CN" altLang="en-US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但这并不意味着不</a:t>
            </a:r>
            <a:r>
              <a:rPr lang="en-US" altLang="zh-CN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</a:t>
            </a:r>
            <a:r>
              <a:rPr lang="zh-CN" altLang="en-US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溢出</a:t>
            </a:r>
            <a:r>
              <a:rPr lang="en-US" altLang="zh-CN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！</a:t>
            </a:r>
            <a:endParaRPr lang="zh-CN" altLang="en-US" sz="20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4360" y="876300"/>
            <a:ext cx="8005445" cy="1087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975" y="2844800"/>
            <a:ext cx="8140700" cy="1568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44890" y="4568190"/>
            <a:ext cx="310515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TIPS:“</a:t>
            </a:r>
            <a:r>
              <a:rPr lang="zh-CN" altLang="en-US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溢出</a:t>
            </a:r>
            <a:r>
              <a:rPr lang="en-US" altLang="zh-CN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的定义：</a:t>
            </a:r>
            <a:endParaRPr lang="zh-CN" altLang="en-US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/>
            <a:r>
              <a:rPr lang="zh-CN" altLang="en-US" sz="16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完整的算数结果不能放到数据类型的字长限制中去。</a:t>
            </a:r>
            <a:endParaRPr lang="zh-CN" altLang="en-US" sz="16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/>
            <a:endParaRPr lang="zh-CN" altLang="en-US" sz="16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/>
            <a:r>
              <a:rPr lang="zh-CN" altLang="en-US" sz="16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人话：原生的计算结果不符合该类型应有的数据范围。</a:t>
            </a:r>
            <a:endParaRPr lang="zh-CN" altLang="en-US" sz="16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90" y="2125980"/>
            <a:ext cx="1482090" cy="404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95" y="4568190"/>
            <a:ext cx="7586980" cy="1748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115" y="332105"/>
            <a:ext cx="2202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</a:t>
            </a:r>
            <a:endParaRPr lang="zh-CN" altLang="en-US" sz="2800" b="1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753110" y="624205"/>
            <a:ext cx="10968990" cy="595947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扩展与截断</a:t>
            </a:r>
            <a:endParaRPr lang="zh-CN" altLang="en-US" sz="3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40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扩展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无符号：在开头添加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（零扩展）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补码：扩展的每一位都复制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原数符号位的值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TIPS</a:t>
            </a:r>
            <a:r>
              <a:rPr lang="zh-CN" altLang="en-US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：该操作不改变值的大小，证明见书</a:t>
            </a:r>
            <a:r>
              <a:rPr lang="en-US" altLang="zh-CN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p55</a:t>
            </a:r>
            <a:r>
              <a:rPr lang="zh-CN" altLang="en-US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，但直观上也可以理解。</a:t>
            </a:r>
            <a:endParaRPr lang="zh-CN" altLang="en-US" sz="2000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zh-CN" altLang="en-US" sz="2000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截断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截断为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位数字）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x’= x mod 2</a:t>
            </a:r>
            <a:r>
              <a:rPr lang="en-US" altLang="zh-CN" sz="20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补码：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x’= U2T</a:t>
            </a:r>
            <a:r>
              <a:rPr lang="en-US" altLang="zh-CN" sz="20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 x mod 2</a:t>
            </a:r>
            <a:r>
              <a:rPr lang="en-US" altLang="zh-CN" sz="20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)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应用于不同数据类型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类型转换规则中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755085"/>
            <a:ext cx="10969200" cy="705600"/>
          </a:xfrm>
        </p:spPr>
        <p:txBody>
          <a:bodyPr>
            <a:noAutofit/>
          </a:bodyPr>
          <a:p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不同数据类型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类型转换规则</a:t>
            </a:r>
            <a:endParaRPr lang="zh-CN" altLang="en-US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0320" y="1988240"/>
            <a:ext cx="10969200" cy="4759200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short - int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：直接扩展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short - unsigned int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先改变大小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后改变有无符号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即：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2" indent="0">
              <a:buNone/>
            </a:pP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short sx;</a:t>
            </a:r>
            <a:endParaRPr lang="en-US" altLang="zh-CN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2" indent="0">
              <a:buNone/>
            </a:pP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(unsigned) sx= (unsigned) (int) sx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400" y="343550"/>
            <a:ext cx="10969200" cy="6162432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四则运算</a:t>
            </a:r>
            <a:endParaRPr lang="zh-CN" altLang="en-US" sz="3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加：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无符号：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补码：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TIPS</a:t>
            </a:r>
            <a:r>
              <a:rPr lang="zh-CN" altLang="en-US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：溢出后的处理须注意</a:t>
            </a:r>
            <a:endParaRPr lang="zh-CN" sz="20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50720" y="2082760"/>
            <a:ext cx="6894195" cy="1281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88238" y="3882670"/>
            <a:ext cx="7993380" cy="17538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144409" y="5227002"/>
            <a:ext cx="537210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9770" y="780415"/>
            <a:ext cx="10968990" cy="5055870"/>
          </a:xfrm>
          <a:prstGeom prst="rect">
            <a:avLst/>
          </a:prstGeom>
        </p:spPr>
        <p:txBody>
          <a:bodyPr vert="horz" lIns="90000" tIns="46800" rIns="90000" bIns="46800" rtlCol="0"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乘：（截断）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无符号：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补码：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乘以常数：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 * 2</a:t>
            </a:r>
            <a:r>
              <a:rPr lang="zh-CN" sz="20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 &lt;&lt; k</a:t>
            </a:r>
            <a:endParaRPr lang="zh-CN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除：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除以常数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 &gt;&gt; k：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无符号：逻辑右移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补码：算术右移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21948"/>
          <a:stretch>
            <a:fillRect/>
          </a:stretch>
        </p:blipFill>
        <p:spPr>
          <a:xfrm>
            <a:off x="2409190" y="1159510"/>
            <a:ext cx="3089910" cy="565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25592"/>
          <a:stretch>
            <a:fillRect/>
          </a:stretch>
        </p:blipFill>
        <p:spPr>
          <a:xfrm>
            <a:off x="2266315" y="1784350"/>
            <a:ext cx="3922395" cy="450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42130" y="4237355"/>
            <a:ext cx="1027430" cy="3575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84877" y="1250207"/>
            <a:ext cx="5088255" cy="1083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书上有关于</a:t>
            </a:r>
            <a:endParaRPr lang="zh-CN" altLang="en-US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	    “四则运算在两种表示中具有位级等价性，即使出现溢出的意外情况”</a:t>
            </a:r>
            <a:endParaRPr lang="zh-CN" altLang="en-US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    的证明，但大概不会考（吧。</a:t>
            </a:r>
            <a:endParaRPr lang="zh-CN" altLang="en-US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786130"/>
            <a:ext cx="10968990" cy="5590540"/>
          </a:xfrm>
        </p:spPr>
        <p:txBody>
          <a:bodyPr>
            <a:normAutofit lnSpcReduction="10000"/>
          </a:bodyPr>
          <a:p>
            <a:pPr marL="0"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</a:rPr>
              <a:t>答案：</a:t>
            </a:r>
            <a:r>
              <a:rPr lang="en-US" altLang="zh-CN" sz="2000">
                <a:solidFill>
                  <a:srgbClr val="FF0000"/>
                </a:solidFill>
              </a:rPr>
              <a:t>1</a:t>
            </a:r>
            <a:endParaRPr lang="en-US" altLang="zh-CN" sz="20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</a:rPr>
              <a:t>右移向下取整，而除以 2 则是向 0 取整</a:t>
            </a:r>
            <a:endParaRPr lang="zh-CN" altLang="en-US" sz="200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</a:rPr>
              <a:t>即：正数右移和除以</a:t>
            </a:r>
            <a:r>
              <a:rPr lang="en-US" altLang="zh-CN" sz="2000">
                <a:solidFill>
                  <a:schemeClr val="tx1"/>
                </a:solidFill>
              </a:rPr>
              <a:t>2</a:t>
            </a:r>
            <a:r>
              <a:rPr lang="zh-CN" altLang="en-US" sz="2000">
                <a:solidFill>
                  <a:schemeClr val="tx1"/>
                </a:solidFill>
              </a:rPr>
              <a:t>都是向</a:t>
            </a:r>
            <a:r>
              <a:rPr lang="en-US" altLang="zh-CN" sz="2000">
                <a:solidFill>
                  <a:schemeClr val="tx1"/>
                </a:solidFill>
              </a:rPr>
              <a:t>0</a:t>
            </a:r>
            <a:r>
              <a:rPr lang="zh-CN" altLang="en-US" sz="2000">
                <a:solidFill>
                  <a:schemeClr val="tx1"/>
                </a:solidFill>
              </a:rPr>
              <a:t>取整，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取整后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x’&lt;=x</a:t>
            </a:r>
            <a:r>
              <a:rPr lang="zh-CN" altLang="en-US" sz="2000">
                <a:solidFill>
                  <a:schemeClr val="tx1"/>
                </a:solidFill>
              </a:rPr>
              <a:t>；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457200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r>
              <a:rPr lang="zh-CN" altLang="en-US" sz="2000">
                <a:solidFill>
                  <a:schemeClr val="tx1"/>
                </a:solidFill>
              </a:rPr>
              <a:t>负数除以</a:t>
            </a:r>
            <a:r>
              <a:rPr lang="en-US" altLang="zh-CN" sz="2000">
                <a:solidFill>
                  <a:schemeClr val="tx1"/>
                </a:solidFill>
              </a:rPr>
              <a:t>2</a:t>
            </a:r>
            <a:r>
              <a:rPr lang="zh-CN" altLang="en-US" sz="2000">
                <a:solidFill>
                  <a:schemeClr val="tx1"/>
                </a:solidFill>
              </a:rPr>
              <a:t>向零取整，</a:t>
            </a:r>
            <a:r>
              <a:rPr lang="en-US" altLang="zh-CN" sz="2000">
                <a:solidFill>
                  <a:schemeClr val="tx1"/>
                </a:solidFill>
              </a:rPr>
              <a:t>x’&gt;=x</a:t>
            </a:r>
            <a:r>
              <a:rPr lang="zh-CN" altLang="en-US" sz="2000">
                <a:solidFill>
                  <a:schemeClr val="tx1"/>
                </a:solidFill>
              </a:rPr>
              <a:t>；右移向下取整，</a:t>
            </a:r>
            <a:r>
              <a:rPr lang="en-US" altLang="zh-CN" sz="2000">
                <a:solidFill>
                  <a:schemeClr val="tx1"/>
                </a:solidFill>
              </a:rPr>
              <a:t>x’&lt;=x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7290"/>
          <a:stretch>
            <a:fillRect/>
          </a:stretch>
        </p:blipFill>
        <p:spPr>
          <a:xfrm>
            <a:off x="860425" y="1122045"/>
            <a:ext cx="9956165" cy="24549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5550" y="3782695"/>
            <a:ext cx="213995" cy="19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942840" y="3576955"/>
            <a:ext cx="255270" cy="276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39115" y="332105"/>
            <a:ext cx="2202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sz="4400">
                <a:latin typeface="等线 Light" panose="02010600030101010101" charset="-122"/>
                <a:ea typeface="等线 Light" panose="02010600030101010101" charset="-122"/>
              </a:rPr>
              <a:t>Fractional binary numbers</a:t>
            </a:r>
            <a:endParaRPr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0880" y="1894840"/>
            <a:ext cx="8877300" cy="890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67375" y="2706370"/>
            <a:ext cx="3735070" cy="31051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14875" y="2719705"/>
            <a:ext cx="193040" cy="1524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21355" y="2804795"/>
            <a:ext cx="2167255" cy="1266825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90880" y="3119755"/>
            <a:ext cx="10968990" cy="3021965"/>
          </a:xfrm>
        </p:spPr>
        <p:txBody>
          <a:bodyPr>
            <a:normAutofit/>
          </a:bodyPr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在十进制下表示：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局限性：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只能表示形如 x/2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定点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1762125"/>
            <a:ext cx="10968990" cy="501015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标准形式：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(–1)</a:t>
            </a:r>
            <a:r>
              <a:rPr lang="en-US" altLang="zh-CN" sz="22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2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 </a:t>
            </a:r>
            <a:r>
              <a:rPr lang="en-US" altLang="zh-CN" sz="22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22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200" baseline="30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 baseline="30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符号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：决定正负（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s=1 or 0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阶码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：对浮点数加权（对应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编码部分）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尾数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：二进制小数。范围：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1~2-ε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0~1-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ε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（对应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frac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编码部分）</a:t>
            </a: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p>
            <a:r>
              <a:rPr sz="4400">
                <a:latin typeface="等线 Light" panose="02010600030101010101" charset="-122"/>
                <a:ea typeface="等线 Light" panose="02010600030101010101" charset="-122"/>
              </a:rPr>
              <a:t>IEEE floating point</a:t>
            </a:r>
            <a:endParaRPr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9800" y="5161280"/>
            <a:ext cx="10034905" cy="8432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sz="4400">
                <a:latin typeface="等线 Light" panose="02010600030101010101" charset="-122"/>
                <a:ea typeface="等线 Light" panose="02010600030101010101" charset="-122"/>
              </a:rPr>
              <a:t>IEEE floating point</a:t>
            </a:r>
            <a:endParaRPr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62125"/>
            <a:ext cx="10968990" cy="5010150"/>
          </a:xfrm>
        </p:spPr>
        <p:txBody>
          <a:bodyPr>
            <a:normAutofit lnSpcReduction="10000"/>
          </a:bodyPr>
          <a:p>
            <a:pPr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规格化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位模式不全为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也不全为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，表示的无符号整数为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Bias=2</a:t>
            </a:r>
            <a:r>
              <a:rPr lang="en-US" altLang="zh-CN" sz="22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k-1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位数）</a:t>
            </a: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E=e-Bias</a:t>
            </a:r>
            <a:endParaRPr lang="en-US" altLang="zh-CN"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frac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描述小数值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f=0.f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n-1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n-2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···f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2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2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200" baseline="-25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M=1+f</a:t>
            </a:r>
            <a:endParaRPr lang="en-US" altLang="zh-CN"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=(–1)</a:t>
            </a:r>
            <a:r>
              <a:rPr lang="en-US" altLang="zh-CN" sz="22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 </a:t>
            </a:r>
            <a:r>
              <a:rPr lang="en-US" altLang="zh-CN" sz="2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2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endParaRPr lang="en-US" altLang="zh-CN" sz="2200" baseline="30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绝对值范围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00...01 0...00 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到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11...10 1...11</a:t>
            </a:r>
            <a:endParaRPr lang="en-US" altLang="zh-CN" sz="22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400">
                <a:latin typeface="等线 Light" panose="02010600030101010101" charset="-122"/>
                <a:ea typeface="等线 Light" panose="02010600030101010101" charset="-122"/>
                <a:cs typeface="Eras Light ITC" panose="020B0402030504020804" charset="0"/>
              </a:rPr>
              <a:t>Bits and Bytes</a:t>
            </a:r>
            <a:endParaRPr lang="en-US" altLang="zh-CN" sz="4400">
              <a:latin typeface="等线 Light" panose="02010600030101010101" charset="-122"/>
              <a:ea typeface="等线 Light" panose="02010600030101010101" charset="-122"/>
              <a:cs typeface="Eras Light ITC" panose="020B04020305040208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68475"/>
            <a:ext cx="10968990" cy="4100830"/>
          </a:xfrm>
        </p:spPr>
        <p:txBody>
          <a:bodyPr/>
          <a:p>
            <a:pPr>
              <a:buSzPct val="45000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bit：计算机内存中的最小单位。用0或1表示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SzPct val="45000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Byte：最小的寻址内存单位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SzPct val="45000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SzPct val="45000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Byte=8bits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（B=8b）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zh-CN" altLang="en-US" b="1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sz="4400">
                <a:latin typeface="等线 Light" panose="02010600030101010101" charset="-122"/>
                <a:ea typeface="等线 Light" panose="02010600030101010101" charset="-122"/>
              </a:rPr>
              <a:t>IEEE floating point</a:t>
            </a:r>
            <a:endParaRPr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602740"/>
            <a:ext cx="6482503" cy="4841875"/>
          </a:xfrm>
        </p:spPr>
        <p:txBody>
          <a:bodyPr>
            <a:normAutofit lnSpcReduction="10000"/>
          </a:bodyPr>
          <a:p>
            <a:pPr>
              <a:buFont typeface="Arial" panose="020B0604020202020204" pitchFamily="34" charset="0"/>
              <a:buChar char="•"/>
            </a:pPr>
            <a:r>
              <a:rPr lang="zh-CN" sz="2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非规格化</a:t>
            </a:r>
            <a:r>
              <a:rPr lang="en-US" altLang="zh-CN" sz="2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en-US" altLang="zh-CN" sz="25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</a:t>
            </a:r>
            <a:r>
              <a:rPr lang="zh-CN" altLang="en-US" sz="25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位模式全为</a:t>
            </a:r>
            <a:r>
              <a:rPr lang="en-US" altLang="zh-CN" sz="25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25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Bias=2</a:t>
            </a:r>
            <a:r>
              <a:rPr lang="en-US" altLang="zh-CN" sz="23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k-1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r>
              <a:rPr lang="zh-CN" altLang="en-US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表示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exp</a:t>
            </a:r>
            <a:r>
              <a:rPr lang="zh-CN" altLang="en-US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位数）</a:t>
            </a:r>
            <a:endParaRPr lang="zh-CN" altLang="en-US" sz="2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E=</a:t>
            </a:r>
            <a:r>
              <a:rPr lang="en-US" altLang="zh-CN" sz="23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-Bias</a:t>
            </a:r>
            <a:endParaRPr lang="en-US" altLang="zh-CN" sz="2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23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3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M=f</a:t>
            </a:r>
            <a:endParaRPr lang="en-US" altLang="zh-CN" sz="23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2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=(–1)</a:t>
            </a:r>
            <a:r>
              <a:rPr lang="en-US" altLang="zh-CN" sz="23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 </a:t>
            </a:r>
            <a:r>
              <a:rPr lang="en-US" altLang="zh-CN" sz="2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3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endParaRPr lang="en-US" altLang="zh-CN" sz="2300" baseline="30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表示范围：</a:t>
            </a:r>
            <a:endParaRPr lang="zh-CN" altLang="en-US" sz="2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，和非常接近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zh-CN" sz="2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可能的数值分布</a:t>
            </a:r>
            <a:r>
              <a:rPr lang="zh-CN" altLang="en-US" sz="23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均匀</a:t>
            </a:r>
            <a:r>
              <a:rPr lang="zh-CN" altLang="en-US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接近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</a:t>
            </a:r>
            <a:endParaRPr lang="en-US" altLang="zh-CN" sz="2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3812" y="1762074"/>
            <a:ext cx="4176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4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TIPS: +0.0</a:t>
            </a:r>
            <a:r>
              <a:rPr lang="zh-CN" altLang="en-US" sz="24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和</a:t>
            </a:r>
            <a:r>
              <a:rPr lang="en-US" altLang="zh-CN" sz="24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-0.0</a:t>
            </a:r>
            <a:r>
              <a:rPr lang="zh-CN" altLang="en-US" sz="24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的区别：</a:t>
            </a:r>
            <a:endParaRPr lang="zh-CN" altLang="en-US" sz="24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+0.0=0 0...00 0...00</a:t>
            </a:r>
            <a:endParaRPr lang="en-US" altLang="zh-CN" sz="24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-0.0=1 0...00 0...00</a:t>
            </a:r>
            <a:endParaRPr lang="en-US" altLang="zh-CN" sz="24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10049" y="3229459"/>
            <a:ext cx="6008556" cy="24416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8798" y="1327362"/>
            <a:ext cx="10973435" cy="1122045"/>
          </a:xfrm>
          <a:prstGeom prst="rect">
            <a:avLst/>
          </a:prstGeom>
        </p:spPr>
      </p:pic>
      <p:sp>
        <p:nvSpPr>
          <p:cNvPr id="8" name="内容占位符 5"/>
          <p:cNvSpPr>
            <a:spLocks noGrp="1"/>
          </p:cNvSpPr>
          <p:nvPr/>
        </p:nvSpPr>
        <p:spPr>
          <a:xfrm>
            <a:off x="1498388" y="2931372"/>
            <a:ext cx="6834505" cy="6210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答案：</a:t>
            </a:r>
            <a:r>
              <a:rPr 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128</a:t>
            </a:r>
            <a:endParaRPr 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内容占位符 5"/>
          <p:cNvSpPr>
            <a:spLocks noGrp="1"/>
          </p:cNvSpPr>
          <p:nvPr/>
        </p:nvSpPr>
        <p:spPr>
          <a:xfrm>
            <a:off x="1058545" y="3626062"/>
            <a:ext cx="9935422" cy="232494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defTabSz="914400">
              <a:buFont typeface="Arial" panose="020B0604020202020204" pitchFamily="34" charset="0"/>
              <a:buChar char="•"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解析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=(–1)</a:t>
            </a:r>
            <a:r>
              <a:rPr lang="en-US" altLang="zh-CN" sz="20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×M ×2</a:t>
            </a:r>
            <a:r>
              <a:rPr lang="en-US" altLang="zh-CN" sz="20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endParaRPr lang="en-US" altLang="zh-CN" sz="2000" baseline="30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3" indent="0" algn="l" defTabSz="914400"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非规格化不在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[1,+∞)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，考虑规格化数值；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3" indent="0" algn="l" defTabSz="914400"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当且仅当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时成立，此时区间内浮点数个数由小数字段决定；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371600" lvl="3" indent="0" algn="l" defTabSz="914400"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2</a:t>
            </a:r>
            <a:r>
              <a:rPr lang="en-US" altLang="zh-CN" sz="20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128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个。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3" algn="l" defTabSz="914400">
              <a:buFont typeface="Arial" panose="020B0604020202020204" pitchFamily="34" charset="0"/>
              <a:buChar char="•"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39115" y="261620"/>
            <a:ext cx="4874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ym typeface="+mn-ea"/>
              </a:rPr>
              <a:t>例题</a:t>
            </a:r>
            <a:r>
              <a:rPr lang="en-US" altLang="zh-CN" sz="2800" b="1">
                <a:sym typeface="+mn-ea"/>
              </a:rPr>
              <a:t>-</a:t>
            </a:r>
            <a:r>
              <a:rPr lang="zh-CN" altLang="en-US" sz="2800" b="1"/>
              <a:t>浮点数分布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sz="4400">
                <a:latin typeface="等线 Light" panose="02010600030101010101" charset="-122"/>
                <a:ea typeface="等线 Light" panose="02010600030101010101" charset="-122"/>
              </a:rPr>
              <a:t>IEEE floating point</a:t>
            </a:r>
            <a:endParaRPr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62125"/>
            <a:ext cx="9885045" cy="5010150"/>
          </a:xfrm>
        </p:spPr>
        <p:txBody>
          <a:bodyPr>
            <a:normAutofit/>
          </a:bodyPr>
          <a:p>
            <a:pPr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特殊值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exp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位模式全为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小数域全为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表示溢出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非常大的数相乘导致溢出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 or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除以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0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s=1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+∞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s=0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-∞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小数域为非零：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NaN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表示无穷和实数以外的特殊结果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589350"/>
            <a:ext cx="10969200" cy="705600"/>
          </a:xfrm>
        </p:spPr>
        <p:txBody>
          <a:bodyPr>
            <a:noAutofit/>
          </a:bodyPr>
          <a:p>
            <a:r>
              <a:rPr sz="4400">
                <a:latin typeface="等线 Light" panose="02010600030101010101" charset="-122"/>
                <a:ea typeface="等线 Light" panose="02010600030101010101" charset="-122"/>
              </a:rPr>
              <a:t>Rounding</a:t>
            </a:r>
            <a:endParaRPr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52575"/>
            <a:ext cx="10968990" cy="5143500"/>
          </a:xfrm>
        </p:spPr>
        <p:txBody>
          <a:bodyPr>
            <a:normAutofit lnSpcReduction="20000"/>
          </a:bodyPr>
          <a:p>
            <a:pPr>
              <a:buFont typeface="Arial" panose="020B0604020202020204" pitchFamily="34" charset="0"/>
              <a:buChar char="•"/>
            </a:pPr>
            <a:r>
              <a:rPr 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向偶数舍入</a:t>
            </a:r>
            <a:endParaRPr 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一般向最接近舍入</a:t>
            </a:r>
            <a:endParaRPr 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如果是两个可能结果中间数值：</a:t>
            </a:r>
            <a:r>
              <a:rPr 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向最接近的偶数舍入</a:t>
            </a:r>
            <a:endParaRPr lang="zh-CN"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二进制：最低有效位为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视为偶数</a:t>
            </a:r>
            <a:endParaRPr 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向零舍入</a:t>
            </a:r>
            <a:endParaRPr 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向下舍入</a:t>
            </a:r>
            <a:endParaRPr 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向上舍入</a:t>
            </a:r>
            <a:endParaRPr 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Floating </a:t>
            </a:r>
            <a:r>
              <a:rPr sz="4400">
                <a:latin typeface="等线 Light" panose="02010600030101010101" charset="-122"/>
                <a:ea typeface="等线 Light" panose="02010600030101010101" charset="-122"/>
              </a:rPr>
              <a:t>Point Operations</a:t>
            </a:r>
            <a:endParaRPr lang="zh-CN" sz="4400">
              <a:solidFill>
                <a:srgbClr val="FF0000"/>
              </a:solidFill>
              <a:highlight>
                <a:srgbClr val="FFFF00"/>
              </a:highlight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62125"/>
            <a:ext cx="10968990" cy="5010150"/>
          </a:xfrm>
        </p:spPr>
        <p:txBody>
          <a:bodyPr>
            <a:normAutofit/>
          </a:bodyPr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加法：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不可结合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(–1)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s1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M1 2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E1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(–1)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s2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M2 2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E2</a:t>
            </a:r>
            <a:r>
              <a:rPr lang="en-US" altLang="zh-CN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(–1)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 2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（不妨设</a:t>
            </a:r>
            <a:r>
              <a:rPr lang="en-US" altLang="zh-CN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E1&gt;E2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M: 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按照大的</a:t>
            </a:r>
            <a:r>
              <a:rPr lang="en-US" altLang="zh-CN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对齐相加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 E1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再规格化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7553" y="720302"/>
            <a:ext cx="10716895" cy="22269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8995" y="3814022"/>
            <a:ext cx="643382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——b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为什么是错的？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TMin</a:t>
            </a:r>
            <a:endParaRPr lang="en-US" altLang="zh-CN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——d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为什么是错的？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</a:rPr>
              <a:t>a</a:t>
            </a:r>
            <a:r>
              <a:rPr lang="zh-CN" altLang="en-US" sz="2000">
                <a:solidFill>
                  <a:srgbClr val="FF0000"/>
                </a:solidFill>
              </a:rPr>
              <a:t>=+∞，</a:t>
            </a:r>
            <a:r>
              <a:rPr lang="en-US" altLang="zh-CN" sz="2000">
                <a:solidFill>
                  <a:srgbClr val="FF0000"/>
                </a:solidFill>
              </a:rPr>
              <a:t>b</a:t>
            </a:r>
            <a:r>
              <a:rPr lang="zh-CN" altLang="en-US" sz="2000">
                <a:solidFill>
                  <a:srgbClr val="FF0000"/>
                </a:solidFill>
              </a:rPr>
              <a:t>=-∞，</a:t>
            </a:r>
            <a:r>
              <a:rPr lang="en-US" altLang="zh-CN" sz="2000">
                <a:solidFill>
                  <a:srgbClr val="FF0000"/>
                </a:solidFill>
              </a:rPr>
              <a:t>a</a:t>
            </a:r>
            <a:r>
              <a:rPr lang="zh-CN" altLang="en-US" sz="2000">
                <a:solidFill>
                  <a:srgbClr val="FF0000"/>
                </a:solidFill>
              </a:rPr>
              <a:t>+</a:t>
            </a:r>
            <a:r>
              <a:rPr lang="en-US" altLang="zh-CN" sz="2000">
                <a:solidFill>
                  <a:srgbClr val="FF0000"/>
                </a:solidFill>
              </a:rPr>
              <a:t>b</a:t>
            </a:r>
            <a:r>
              <a:rPr lang="zh-CN" altLang="en-US" sz="2000">
                <a:solidFill>
                  <a:srgbClr val="FF0000"/>
                </a:solidFill>
              </a:rPr>
              <a:t>=</a:t>
            </a:r>
            <a:r>
              <a:rPr lang="en-US" altLang="zh-CN" sz="2000">
                <a:solidFill>
                  <a:srgbClr val="FF0000"/>
                </a:solidFill>
              </a:rPr>
              <a:t>NaN</a:t>
            </a:r>
            <a:endParaRPr lang="zh-CN" altLang="en-US">
              <a:solidFill>
                <a:srgbClr val="000000"/>
              </a:solidFill>
            </a:endParaRPr>
          </a:p>
          <a:p>
            <a:endParaRPr lang="zh-CN" altLang="en-US">
              <a:solidFill>
                <a:srgbClr val="000000"/>
              </a:solidFill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833322" y="4703657"/>
            <a:ext cx="4093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NaN==NaN?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NaN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不等于任何数，恒为假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/>
        </p:nvSpPr>
        <p:spPr>
          <a:xfrm>
            <a:off x="848995" y="3069590"/>
            <a:ext cx="6834505" cy="62103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答案：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endParaRPr lang="en-US" altLang="zh-CN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5"/>
          <p:cNvSpPr>
            <a:spLocks noGrp="1"/>
          </p:cNvSpPr>
          <p:nvPr/>
        </p:nvSpPr>
        <p:spPr>
          <a:xfrm>
            <a:off x="848995" y="5743152"/>
            <a:ext cx="6834505" cy="62103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TIPS</a:t>
            </a:r>
            <a:r>
              <a:rPr lang="zh-CN" altLang="en-US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：注意极端情况</a:t>
            </a:r>
            <a:endParaRPr lang="en-US" altLang="zh-CN" sz="20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7015" y="123190"/>
            <a:ext cx="4733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例题-特殊反例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6" grpId="0"/>
      <p:bldP spid="6" grpId="1"/>
      <p:bldP spid="10" grpId="1"/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</a:rPr>
              <a:t>Floating </a:t>
            </a:r>
            <a:r>
              <a:rPr sz="4400">
                <a:latin typeface="等线 Light" panose="02010600030101010101" charset="-122"/>
                <a:ea typeface="等线 Light" panose="02010600030101010101" charset="-122"/>
              </a:rPr>
              <a:t>Point Operations</a:t>
            </a:r>
            <a:endParaRPr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62125"/>
            <a:ext cx="10968990" cy="5010150"/>
          </a:xfrm>
        </p:spPr>
        <p:txBody>
          <a:bodyPr>
            <a:normAutofit/>
          </a:bodyPr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乘法：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可交换，不可结合，不可分配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(–1)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s1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M1 2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E1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x (–1)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s2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M2 2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E2</a:t>
            </a:r>
            <a:r>
              <a:rPr lang="en-US" altLang="zh-CN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(–1)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M 2</a:t>
            </a:r>
            <a:r>
              <a:rPr lang="zh-CN" altLang="en-US" sz="195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s: s1 ^ s2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M: M1 x M2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E:</a:t>
            </a:r>
            <a:r>
              <a:rPr lang="en-US" altLang="zh-CN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E1 + E2</a:t>
            </a:r>
            <a:endParaRPr lang="en-US" altLang="zh-CN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95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再规格化</a:t>
            </a:r>
            <a:endParaRPr lang="zh-CN" altLang="en-US" sz="195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95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zh-CN" altLang="en-US" sz="195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</a:t>
            </a:r>
            <a:r>
              <a:rPr lang="zh-CN" altLang="en-US" sz="195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（左）</a:t>
            </a:r>
            <a:r>
              <a:rPr lang="zh-CN" altLang="en-US" sz="195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</a:t>
            </a:r>
            <a:r>
              <a:rPr lang="en-US" altLang="zh-CN" sz="195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195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</a:t>
            </a:r>
            <a:r>
              <a:rPr lang="en-US" altLang="zh-CN" sz="195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195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增加（减小）</a:t>
            </a:r>
            <a:r>
              <a:rPr lang="en-US" altLang="zh-CN" sz="195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endParaRPr lang="zh-CN" altLang="en-US" sz="1955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sz="4400">
                <a:latin typeface="等线 Light" panose="02010600030101010101" charset="-122"/>
                <a:ea typeface="等线 Light" panose="02010600030101010101" charset="-122"/>
              </a:rPr>
              <a:t>Floating Point in C</a:t>
            </a:r>
            <a:endParaRPr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62125"/>
            <a:ext cx="10968990" cy="5010150"/>
          </a:xfrm>
        </p:spPr>
        <p:txBody>
          <a:bodyPr>
            <a:normAutofit lnSpcReduction="10000"/>
          </a:bodyPr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float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：单精度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double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：双精度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int-&gt;float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：不溢出，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可能舍入</a:t>
            </a:r>
            <a:endParaRPr lang="en-US" altLang="zh-CN"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int/float-&gt;double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：保留精确数值</a:t>
            </a: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double-&gt;float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：可能溢出；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也可能舍入</a:t>
            </a: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float/double-&gt;int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：向零舍入。可能溢出。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37840" y="1659890"/>
            <a:ext cx="6558915" cy="1017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49625" y="2802890"/>
            <a:ext cx="6247130" cy="8655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066" r="1302" b="4448"/>
          <a:stretch>
            <a:fillRect/>
          </a:stretch>
        </p:blipFill>
        <p:spPr>
          <a:xfrm>
            <a:off x="1028065" y="871220"/>
            <a:ext cx="8039735" cy="3884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2736" b="18525"/>
          <a:stretch>
            <a:fillRect/>
          </a:stretch>
        </p:blipFill>
        <p:spPr>
          <a:xfrm>
            <a:off x="1090295" y="4892675"/>
            <a:ext cx="8637905" cy="1017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" y="6047740"/>
            <a:ext cx="314706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7015" y="150495"/>
            <a:ext cx="4733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例题-浮点数误差</a:t>
            </a:r>
            <a:endParaRPr lang="zh-CN" altLang="en-US" sz="2800" b="1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2585" y="1578610"/>
            <a:ext cx="11417300" cy="128714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256030" y="3362325"/>
            <a:ext cx="11009630" cy="3283585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答案：</a:t>
            </a:r>
            <a:r>
              <a:rPr 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回忆：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float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1-8-23</a:t>
            </a:r>
            <a:endParaRPr lang="en-US" altLang="zh-CN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最大误差一定发生在整数，有效数字不足；阶码为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，最大为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128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位二进制数。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当且仅当舍入部分为中间值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采取偶数舍入时造成最大误差数量级，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舍入位数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104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位，为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10000...00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，即约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20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103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数量级。</a:t>
            </a:r>
            <a:endParaRPr 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47015" y="274320"/>
            <a:ext cx="4733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例题-浮点数误差</a:t>
            </a:r>
            <a:endParaRPr lang="zh-CN" altLang="en-US" sz="28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865" y="2933700"/>
            <a:ext cx="5601335" cy="13093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l">
              <a:buClrTx/>
              <a:buSzTx/>
              <a:buFontTx/>
            </a:pPr>
            <a:r>
              <a:rPr lang="en-US" altLang="zh-CN" sz="4400">
                <a:latin typeface="等线 Light" panose="02010600030101010101" charset="-122"/>
                <a:ea typeface="等线 Light" panose="02010600030101010101" charset="-122"/>
                <a:cs typeface="Eras Light ITC" panose="020B0402030504020804" charset="0"/>
              </a:rPr>
              <a:t>Word Size</a:t>
            </a:r>
            <a:endParaRPr lang="en-US" altLang="zh-CN" sz="4400">
              <a:latin typeface="等线 Light" panose="02010600030101010101" charset="-122"/>
              <a:ea typeface="等线 Light" panose="02010600030101010101" charset="-122"/>
              <a:cs typeface="Eras Light ITC" panose="020B04020305040208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9665" y="1800915"/>
            <a:ext cx="10969200" cy="4759200"/>
          </a:xfrm>
        </p:spPr>
        <p:txBody>
          <a:bodyPr>
            <a:normAutofit lnSpcReduction="20000"/>
          </a:bodyPr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to计算机：虚拟地址空间的最大大小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to程序：如何编译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64位机器可以运行32位机器编译的程序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TIPS: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常见：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short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字节</a:t>
            </a:r>
            <a:endParaRPr lang="zh-CN" altLang="en-US" sz="22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914400" lvl="2" indent="0" algn="l"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int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字节</a:t>
            </a:r>
            <a:endParaRPr lang="zh-CN" altLang="en-US" sz="22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914400" lvl="2" indent="0" algn="l"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float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字节</a:t>
            </a:r>
            <a:endParaRPr lang="zh-CN" altLang="en-US" sz="22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914400" lvl="2" indent="0" algn="l"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double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  <a:r>
              <a:rPr lang="en-US" altLang="zh-CN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8</a:t>
            </a:r>
            <a:r>
              <a:rPr lang="zh-CN" altLang="en-US" sz="22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字节</a:t>
            </a:r>
            <a:endParaRPr lang="zh-CN" altLang="en-US" sz="22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</a:rPr>
              <a:t>有趣的例题讲解部分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60910"/>
            <a:ext cx="10969200" cy="4759200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抽取幸运观众答题（小心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trap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！）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知识点提炼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6219" b="6600"/>
          <a:stretch>
            <a:fillRect/>
          </a:stretch>
        </p:blipFill>
        <p:spPr>
          <a:xfrm>
            <a:off x="381847" y="846455"/>
            <a:ext cx="8341995" cy="53428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48800" y="334645"/>
            <a:ext cx="2366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47015" y="150495"/>
            <a:ext cx="4733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例题-字节顺序</a:t>
            </a:r>
            <a:endParaRPr lang="zh-CN" altLang="en-US" sz="28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8648" y="3206115"/>
            <a:ext cx="5695950" cy="623506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1800">
                <a:solidFill>
                  <a:srgbClr val="FF0000"/>
                </a:solidFill>
              </a:rPr>
              <a:t>答案：</a:t>
            </a:r>
            <a:r>
              <a:rPr lang="en-US" altLang="zh-CN" sz="1800">
                <a:solidFill>
                  <a:srgbClr val="FF0000"/>
                </a:solidFill>
              </a:rPr>
              <a:t>A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41202"/>
          <a:stretch>
            <a:fillRect/>
          </a:stretch>
        </p:blipFill>
        <p:spPr>
          <a:xfrm>
            <a:off x="690245" y="734060"/>
            <a:ext cx="10194925" cy="3286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62660"/>
          <a:stretch>
            <a:fillRect/>
          </a:stretch>
        </p:blipFill>
        <p:spPr>
          <a:xfrm>
            <a:off x="862773" y="4145100"/>
            <a:ext cx="10194925" cy="208724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47015" y="150495"/>
            <a:ext cx="4733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例题-字节顺序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7430" y="862965"/>
            <a:ext cx="9610090" cy="4127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26760" y="4929505"/>
            <a:ext cx="1800225" cy="260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483995" y="5417185"/>
            <a:ext cx="6834505" cy="621030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答案：0x5555</a:t>
            </a:r>
            <a:endParaRPr lang="zh-CN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17490" y="4636135"/>
            <a:ext cx="1861185" cy="326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47015" y="150495"/>
            <a:ext cx="4733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例题-类型转化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10035248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22" y="222250"/>
            <a:ext cx="6849974" cy="641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9500" y="795020"/>
            <a:ext cx="9324340" cy="42017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67020" y="4627880"/>
            <a:ext cx="1789430" cy="276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483995" y="5417185"/>
            <a:ext cx="6834505" cy="621030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答案：0x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0303</a:t>
            </a:r>
            <a:endParaRPr lang="en-US" altLang="zh-CN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47015" y="150495"/>
            <a:ext cx="4733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例题-类型转化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263525"/>
            <a:ext cx="7178040" cy="6191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22285" y="2957195"/>
            <a:ext cx="2830830" cy="1518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19575" y="0"/>
            <a:ext cx="3415665" cy="56578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3575" y="860425"/>
            <a:ext cx="9796780" cy="220662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607820" y="3067050"/>
            <a:ext cx="6834505" cy="621030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答案：</a:t>
            </a:r>
            <a:r>
              <a:rPr 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endParaRPr 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3575" y="3787775"/>
            <a:ext cx="10513060" cy="1758315"/>
          </a:xfrm>
          <a:prstGeom prst="rect">
            <a:avLst/>
          </a:prstGeom>
        </p:spPr>
      </p:pic>
      <p:sp>
        <p:nvSpPr>
          <p:cNvPr id="8" name="内容占位符 5"/>
          <p:cNvSpPr>
            <a:spLocks noGrp="1"/>
          </p:cNvSpPr>
          <p:nvPr/>
        </p:nvSpPr>
        <p:spPr>
          <a:xfrm>
            <a:off x="1607820" y="5847080"/>
            <a:ext cx="6834505" cy="6210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答案：</a:t>
            </a:r>
            <a:r>
              <a:rPr 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endParaRPr 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47015" y="150495"/>
            <a:ext cx="4733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</a:t>
            </a:r>
            <a:r>
              <a:rPr lang="zh-CN" altLang="en-US" sz="2800" b="1">
                <a:sym typeface="+mn-ea"/>
              </a:rPr>
              <a:t>精度与范围表示</a:t>
            </a:r>
            <a:endParaRPr lang="zh-CN" altLang="en-US" sz="2800" b="1"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upload_post_object_v2_14992218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42408" b="7590"/>
          <a:stretch>
            <a:fillRect/>
          </a:stretch>
        </p:blipFill>
        <p:spPr>
          <a:xfrm>
            <a:off x="2306955" y="2486025"/>
            <a:ext cx="9199245" cy="4262120"/>
          </a:xfrm>
          <a:prstGeom prst="rect">
            <a:avLst/>
          </a:prstGeom>
        </p:spPr>
      </p:pic>
      <p:pic>
        <p:nvPicPr>
          <p:cNvPr id="3" name="图片 2" descr="upload_post_object_v2_31217518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b="71449"/>
          <a:stretch>
            <a:fillRect/>
          </a:stretch>
        </p:blipFill>
        <p:spPr>
          <a:xfrm>
            <a:off x="2278380" y="150495"/>
            <a:ext cx="9227820" cy="244094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47015" y="150495"/>
            <a:ext cx="47332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</a:t>
            </a:r>
            <a:r>
              <a:rPr lang="zh-CN" altLang="en-US" sz="2800" b="1">
                <a:sym typeface="+mn-ea"/>
              </a:rPr>
              <a:t>综合</a:t>
            </a:r>
            <a:endParaRPr lang="zh-CN" altLang="en-US" sz="2800" b="1">
              <a:sym typeface="+mn-ea"/>
            </a:endParaRPr>
          </a:p>
          <a:p>
            <a:r>
              <a:rPr lang="en-US" altLang="zh-CN" sz="2800"/>
              <a:t>*</a:t>
            </a:r>
            <a:r>
              <a:rPr lang="zh-CN" altLang="en-US" sz="2800"/>
              <a:t>简单题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18340218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76087"/>
          <a:stretch>
            <a:fillRect/>
          </a:stretch>
        </p:blipFill>
        <p:spPr>
          <a:xfrm>
            <a:off x="329565" y="230505"/>
            <a:ext cx="8891270" cy="1938020"/>
          </a:xfrm>
          <a:prstGeom prst="rect">
            <a:avLst/>
          </a:prstGeom>
        </p:spPr>
      </p:pic>
      <p:pic>
        <p:nvPicPr>
          <p:cNvPr id="5" name="图片 4" descr="upload_post_object_v2_2154110589"/>
          <p:cNvPicPr>
            <a:picLocks noChangeAspect="1"/>
          </p:cNvPicPr>
          <p:nvPr/>
        </p:nvPicPr>
        <p:blipFill>
          <a:blip r:embed="rId2"/>
          <a:srcRect l="3470" t="25343" r="69360" b="71742"/>
          <a:stretch>
            <a:fillRect/>
          </a:stretch>
        </p:blipFill>
        <p:spPr>
          <a:xfrm>
            <a:off x="3776980" y="1676400"/>
            <a:ext cx="2530475" cy="247650"/>
          </a:xfrm>
          <a:prstGeom prst="rect">
            <a:avLst/>
          </a:prstGeom>
        </p:spPr>
      </p:pic>
      <p:pic>
        <p:nvPicPr>
          <p:cNvPr id="8" name="图片 7" descr="upload_post_object_v2_37957636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t="40975" b="33438"/>
          <a:stretch>
            <a:fillRect/>
          </a:stretch>
        </p:blipFill>
        <p:spPr>
          <a:xfrm>
            <a:off x="329565" y="2226310"/>
            <a:ext cx="8827135" cy="2061210"/>
          </a:xfrm>
          <a:prstGeom prst="rect">
            <a:avLst/>
          </a:prstGeom>
        </p:spPr>
      </p:pic>
      <p:pic>
        <p:nvPicPr>
          <p:cNvPr id="6" name="图片 5" descr="upload_post_object_v2_3795763621"/>
          <p:cNvPicPr>
            <a:picLocks noChangeAspect="1"/>
          </p:cNvPicPr>
          <p:nvPr/>
        </p:nvPicPr>
        <p:blipFill>
          <a:blip r:embed="rId2"/>
          <a:srcRect t="73696"/>
          <a:stretch>
            <a:fillRect/>
          </a:stretch>
        </p:blipFill>
        <p:spPr>
          <a:xfrm>
            <a:off x="329565" y="4345305"/>
            <a:ext cx="8827135" cy="2118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4400">
                <a:latin typeface="等线 Light" panose="02010600030101010101" charset="-122"/>
                <a:ea typeface="等线 Light" panose="02010600030101010101" charset="-122"/>
              </a:rPr>
              <a:t>Byte Ordering</a:t>
            </a:r>
            <a:endParaRPr lang="zh-CN" altLang="en-US"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34185"/>
            <a:ext cx="10968990" cy="4642485"/>
          </a:xfrm>
        </p:spPr>
        <p:txBody>
          <a:bodyPr>
            <a:normAutofit lnSpcReduction="20000"/>
          </a:bodyPr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大端：最高有效字节在最前面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77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eg</a:t>
            </a:r>
            <a:r>
              <a:rPr lang="zh-CN" altLang="en-US" sz="177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 Sun, PPC Mac, Internet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小端：最低有效字节在最前面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77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eg</a:t>
            </a:r>
            <a:r>
              <a:rPr lang="zh-CN" altLang="en-US" sz="177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177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x86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177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 processors running Android, iOS, and Windows</a:t>
            </a:r>
            <a:endParaRPr lang="zh-CN" altLang="en-US" sz="177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TIPS:</a:t>
            </a:r>
            <a:endParaRPr lang="zh-CN" altLang="en-US" sz="20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1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18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、只是存储形式的字节顺序，具体运算及操作仍然按照语义合理性展开；</a:t>
            </a:r>
            <a:endParaRPr lang="zh-CN" altLang="en-US" sz="18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457200" lvl="1" indent="0" algn="l">
              <a:buClrTx/>
              <a:buSzTx/>
              <a:buNone/>
            </a:pPr>
            <a:r>
              <a:rPr lang="zh-CN" altLang="en-US" sz="18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</a:t>
            </a:r>
            <a:r>
              <a:rPr lang="zh-CN" altLang="en-US" sz="18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遇到困惑时可以从“小端机器也需要合理运行”角度思考。</a:t>
            </a:r>
            <a:endParaRPr lang="zh-CN" altLang="en-US" sz="18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1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1800" b="1">
                <a:solidFill>
                  <a:srgbClr val="0070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、特殊情况下强制要求大小端机器的字节顺序保持同一性，后面例题中可以看到某个特例。</a:t>
            </a:r>
            <a:endParaRPr lang="zh-CN" altLang="en-US" sz="18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1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 b="1">
              <a:solidFill>
                <a:srgbClr val="0070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9720" y="986155"/>
            <a:ext cx="11591925" cy="80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55" y="1634466"/>
            <a:ext cx="8600004" cy="506793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47015" y="150495"/>
            <a:ext cx="6378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例题-</a:t>
            </a:r>
            <a:r>
              <a:rPr lang="zh-CN" altLang="en-US" sz="2800" b="1">
                <a:sym typeface="+mn-ea"/>
              </a:rPr>
              <a:t>精度与范围表示</a:t>
            </a:r>
            <a:r>
              <a:rPr lang="en-US" altLang="zh-CN" sz="2800">
                <a:sym typeface="+mn-ea"/>
              </a:rPr>
              <a:t>*</a:t>
            </a:r>
            <a:r>
              <a:rPr lang="zh-CN" altLang="en-US" sz="2800">
                <a:sym typeface="+mn-ea"/>
              </a:rPr>
              <a:t>复杂</a:t>
            </a:r>
            <a:endParaRPr lang="zh-CN" altLang="en-US" sz="2800"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/>
        </p:nvSpPr>
        <p:spPr>
          <a:xfrm>
            <a:off x="611400" y="1049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书上好题：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p83 2.49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87 2.54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*</a:t>
            </a:r>
            <a:r>
              <a:rPr lang="zh-CN" altLang="en-US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我们只处理了</a:t>
            </a:r>
            <a:r>
              <a:rPr lang="en-US" altLang="zh-CN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19-21</a:t>
            </a:r>
            <a:r>
              <a:rPr lang="zh-CN" altLang="en-US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年期中部分相关题</a:t>
            </a:r>
            <a:r>
              <a:rPr lang="en-US" altLang="zh-CN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and</a:t>
            </a:r>
            <a:r>
              <a:rPr lang="en-US" altLang="zh-CN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</a:t>
            </a:r>
            <a:r>
              <a:rPr lang="zh-CN" altLang="en-US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r>
              <a:rPr lang="en-US" altLang="zh-CN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中《</a:t>
            </a:r>
            <a:r>
              <a:rPr lang="en-US" altLang="zh-CN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2021</a:t>
            </a:r>
            <a:r>
              <a:rPr lang="zh-CN" altLang="en-US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秋</a:t>
            </a:r>
            <a:r>
              <a:rPr lang="en-US" altLang="zh-CN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ics</a:t>
            </a:r>
            <a:r>
              <a:rPr lang="zh-CN" altLang="en-US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小班练习题</a:t>
            </a:r>
            <a:r>
              <a:rPr lang="en-US" altLang="zh-CN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》</a:t>
            </a:r>
            <a:r>
              <a:rPr lang="en-US" altLang="zh-CN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and </a:t>
            </a:r>
            <a:r>
              <a:rPr lang="zh-CN" altLang="en-US" sz="270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书上知识点内嵌习题，其余习题留给大家自行练习。</a:t>
            </a:r>
            <a:endParaRPr lang="zh-CN" altLang="en-US" sz="270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721" y="758967"/>
            <a:ext cx="10680700" cy="378841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611021" y="4689627"/>
            <a:ext cx="6834505" cy="621030"/>
          </a:xfrm>
        </p:spPr>
        <p:txBody>
          <a:bodyPr>
            <a:noAutofit/>
          </a:bodyPr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答案：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内容占位符 5"/>
          <p:cNvSpPr>
            <a:spLocks noGrp="1"/>
          </p:cNvSpPr>
          <p:nvPr/>
        </p:nvSpPr>
        <p:spPr>
          <a:xfrm>
            <a:off x="1611021" y="5277577"/>
            <a:ext cx="10407047" cy="1313851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解析：</a:t>
            </a:r>
            <a:endParaRPr lang="zh-CN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sz="177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指针++就是按照指针类型的大小，前进一个类型的大小 </a:t>
            </a:r>
            <a:endParaRPr lang="zh-CN" sz="1775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77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77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由于x86是小端，所以读取顺序是0x103，0x102、因此为0x2021.</a:t>
            </a:r>
            <a:endParaRPr lang="zh-CN" sz="1775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9240" y="233680"/>
            <a:ext cx="4645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字节顺序例题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  <p:bldP spid="2" grpId="0" build="p"/>
      <p:bldP spid="2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4400">
                <a:latin typeface="等线 Light" panose="02010600030101010101" charset="-122"/>
                <a:ea typeface="等线 Light" panose="02010600030101010101" charset="-122"/>
              </a:rPr>
              <a:t>Bit-level </a:t>
            </a:r>
            <a:r>
              <a:rPr lang="en-US" altLang="zh-CN" sz="4400">
                <a:latin typeface="等线 Light" panose="02010600030101010101" charset="-122"/>
                <a:ea typeface="等线 Light" panose="02010600030101010101" charset="-122"/>
              </a:rPr>
              <a:t>M</a:t>
            </a:r>
            <a:r>
              <a:rPr lang="zh-CN" altLang="en-US" sz="4400">
                <a:latin typeface="等线 Light" panose="02010600030101010101" charset="-122"/>
                <a:ea typeface="等线 Light" panose="02010600030101010101" charset="-122"/>
              </a:rPr>
              <a:t>anipulations</a:t>
            </a:r>
            <a:endParaRPr lang="zh-CN" altLang="en-US"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41145"/>
            <a:ext cx="10968990" cy="5010150"/>
          </a:xfrm>
        </p:spPr>
        <p:txBody>
          <a:bodyPr>
            <a:normAutofit/>
          </a:bodyPr>
          <a:p>
            <a:pPr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      |      ~      ^</a:t>
            </a: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异或性质的范例：void XOR(int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x, int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y) {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0" lvl="4" indent="0">
              <a:buNone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= x ^ y;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0" lvl="4" indent="0">
              <a:buNone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 = x ^ y;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0" lvl="4" indent="0">
              <a:buNone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= x ^ y;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0" lvl="4" indent="0">
              <a:buNone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printf(x, y); 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71600" lvl="3" indent="457200">
              <a:buNone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lang="en-US" alt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71600" lvl="3" indent="457200">
              <a:buNone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XOR(a,b)的输出结果为？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371600" lvl="3" indent="457200">
              <a:buNone/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A) a, b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B) b, a 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C) b,0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D) b, a^b</a:t>
            </a:r>
            <a:endParaRPr lang="zh-CN" altLang="en-US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答案：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endParaRPr lang="en-US" altLang="zh-CN"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75220" y="2145665"/>
            <a:ext cx="4203065" cy="2402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spc="150">
                <a:solidFill>
                  <a:srgbClr val="0070C0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TIPS:</a:t>
            </a:r>
            <a:endParaRPr lang="zh-CN" altLang="en-US" b="1" spc="150">
              <a:solidFill>
                <a:srgbClr val="0070C0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742950" lvl="1" indent="-28575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spc="150">
                <a:solidFill>
                  <a:srgbClr val="0070C0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swap程序的基本形式</a:t>
            </a:r>
            <a:endParaRPr lang="zh-CN" altLang="en-US" b="1" spc="150">
              <a:solidFill>
                <a:srgbClr val="0070C0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742950" lvl="1" indent="-28575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spc="150">
                <a:solidFill>
                  <a:srgbClr val="0070C0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异或的特殊性质</a:t>
            </a:r>
            <a:endParaRPr lang="zh-CN" altLang="en-US" b="1" spc="150">
              <a:solidFill>
                <a:srgbClr val="0070C0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lvl="2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spc="150">
                <a:solidFill>
                  <a:srgbClr val="0070C0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交换律；结合律</a:t>
            </a:r>
            <a:endParaRPr lang="zh-CN" altLang="en-US" b="1" spc="150">
              <a:solidFill>
                <a:srgbClr val="0070C0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742950" lvl="1" indent="-28575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spc="150">
                <a:solidFill>
                  <a:srgbClr val="0070C0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注意补码性质</a:t>
            </a:r>
            <a:endParaRPr lang="zh-CN" altLang="en-US" b="1" spc="150">
              <a:solidFill>
                <a:srgbClr val="0070C0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680210"/>
            <a:ext cx="10968990" cy="3883660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&amp;&amp;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||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!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提前截止规则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（尚未考过）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&lt;&lt;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：左移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&gt;&gt;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：右移：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逻辑右移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828800" lvl="4" indent="0"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算术右移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zh-CN" altLang="en-US" sz="4400">
                <a:latin typeface="等线 Light" panose="02010600030101010101" charset="-122"/>
                <a:ea typeface="等线 Light" panose="02010600030101010101" charset="-122"/>
              </a:rPr>
              <a:t>Bit-level </a:t>
            </a:r>
            <a:r>
              <a:rPr lang="en-US" altLang="zh-CN" sz="4400">
                <a:latin typeface="等线 Light" panose="02010600030101010101" charset="-122"/>
                <a:ea typeface="等线 Light" panose="02010600030101010101" charset="-122"/>
              </a:rPr>
              <a:t>M</a:t>
            </a:r>
            <a:r>
              <a:rPr lang="zh-CN" altLang="en-US" sz="4400">
                <a:latin typeface="等线 Light" panose="02010600030101010101" charset="-122"/>
                <a:ea typeface="等线 Light" panose="02010600030101010101" charset="-122"/>
              </a:rPr>
              <a:t>anipulations</a:t>
            </a:r>
            <a:endParaRPr lang="zh-CN" altLang="en-US" sz="4400"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918" b="9524"/>
          <a:stretch>
            <a:fillRect/>
          </a:stretch>
        </p:blipFill>
        <p:spPr>
          <a:xfrm>
            <a:off x="2331085" y="3235960"/>
            <a:ext cx="5127625" cy="8451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87420"/>
            <a:ext cx="10969200" cy="705600"/>
          </a:xfrm>
        </p:spPr>
        <p:txBody>
          <a:bodyPr>
            <a:noAutofit/>
          </a:bodyPr>
          <a:p>
            <a:r>
              <a:rPr lang="en-US" altLang="zh-CN" sz="4400">
                <a:latin typeface="等线 Light" panose="02010600030101010101" charset="-122"/>
                <a:ea typeface="等线 Light" panose="02010600030101010101" charset="-122"/>
              </a:rPr>
              <a:t>Integers</a:t>
            </a:r>
            <a:r>
              <a:rPr lang="zh-CN" altLang="en-US" sz="24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（总位数为</a:t>
            </a:r>
            <a:r>
              <a:rPr lang="en-US" altLang="zh-CN" sz="24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</a:t>
            </a:r>
            <a:r>
              <a:rPr lang="zh-CN" altLang="en-US" sz="24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241425"/>
            <a:ext cx="10968990" cy="5389880"/>
          </a:xfrm>
        </p:spPr>
        <p:txBody>
          <a:bodyPr>
            <a:normAutofit fontScale="90000" lnSpcReduction="10000"/>
          </a:bodyPr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无符号数的编码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UMin = 0（000…0</a:t>
            </a:r>
            <a:r>
              <a:rPr lang="zh-CN" altLang="en-US" sz="2400" baseline="-25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UMax = 2</a:t>
            </a:r>
            <a:r>
              <a:rPr lang="en-US" altLang="zh-CN" sz="24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w-1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（111…1</a:t>
            </a:r>
            <a:r>
              <a:rPr lang="zh-CN" altLang="en-US" sz="2400" baseline="-25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补码编码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TMin = –2</a:t>
            </a:r>
            <a:r>
              <a:rPr lang="zh-CN" altLang="en-US" sz="24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w–1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（100…0</a:t>
            </a:r>
            <a:r>
              <a:rPr lang="zh-CN" altLang="en-US" sz="2400" baseline="-25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） 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TMax = 2</a:t>
            </a:r>
            <a:r>
              <a:rPr lang="zh-CN" altLang="en-US" sz="2400" baseline="30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w–1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– 1（011…1</a:t>
            </a:r>
            <a:r>
              <a:rPr lang="zh-CN" altLang="en-US" sz="2400" baseline="-25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2400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=2147483648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-1：111...11</a:t>
            </a:r>
            <a:r>
              <a:rPr lang="zh-CN" altLang="en-US" sz="2400" baseline="-25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2400" baseline="-25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234555" y="3291205"/>
            <a:ext cx="4009390" cy="199580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|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TMin | = TMax + 1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UMax = 2 * TMax + 1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000" baseline="-25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baseline="-25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194842" y="3734495"/>
            <a:ext cx="316859" cy="158429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8710" y="3888740"/>
            <a:ext cx="521970" cy="48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8045" y="424815"/>
            <a:ext cx="9272270" cy="4478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8045" y="4903470"/>
            <a:ext cx="9272270" cy="1459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1465" y="594995"/>
            <a:ext cx="23596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补充考点：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反码和原码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书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p47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COMMONDATA" val="eyJoZGlkIjoiODRmMDdkZjFjNWVmOTZiNDEwNGIyZWYxM2E1MGU2MDMifQ==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3317</Words>
  <Application>WPS 演示</Application>
  <PresentationFormat>宽屏</PresentationFormat>
  <Paragraphs>366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</vt:lpstr>
      <vt:lpstr>宋体</vt:lpstr>
      <vt:lpstr>Wingdings</vt:lpstr>
      <vt:lpstr>Wingdings</vt:lpstr>
      <vt:lpstr>等线 Light</vt:lpstr>
      <vt:lpstr>Eras Light ITC</vt:lpstr>
      <vt:lpstr>微软雅黑</vt:lpstr>
      <vt:lpstr>仿宋</vt:lpstr>
      <vt:lpstr>Arial Unicode MS</vt:lpstr>
      <vt:lpstr>Calibri</vt:lpstr>
      <vt:lpstr>WPS</vt:lpstr>
      <vt:lpstr>Bits, Bytes,  Integers, and Floating Point</vt:lpstr>
      <vt:lpstr>Bits and Bytes</vt:lpstr>
      <vt:lpstr>Word Size</vt:lpstr>
      <vt:lpstr>Byte Ordering</vt:lpstr>
      <vt:lpstr>PowerPoint 演示文稿</vt:lpstr>
      <vt:lpstr>Bit-level Manipulations</vt:lpstr>
      <vt:lpstr>Bit-level Manipulations</vt:lpstr>
      <vt:lpstr>Integers（总位数为w）</vt:lpstr>
      <vt:lpstr>PowerPoint 演示文稿</vt:lpstr>
      <vt:lpstr>PowerPoint 演示文稿</vt:lpstr>
      <vt:lpstr>PowerPoint 演示文稿</vt:lpstr>
      <vt:lpstr>PowerPoint 演示文稿</vt:lpstr>
      <vt:lpstr>不同数据类型-类型转换规则</vt:lpstr>
      <vt:lpstr>PowerPoint 演示文稿</vt:lpstr>
      <vt:lpstr>PowerPoint 演示文稿</vt:lpstr>
      <vt:lpstr>PowerPoint 演示文稿</vt:lpstr>
      <vt:lpstr>Fractional binary numbers</vt:lpstr>
      <vt:lpstr>IEEE floating point</vt:lpstr>
      <vt:lpstr>IEEE floating point</vt:lpstr>
      <vt:lpstr>IEEE floating point</vt:lpstr>
      <vt:lpstr>PowerPoint 演示文稿</vt:lpstr>
      <vt:lpstr>IEEE floating point</vt:lpstr>
      <vt:lpstr>Rounding</vt:lpstr>
      <vt:lpstr>Floating Point Operations</vt:lpstr>
      <vt:lpstr>PowerPoint 演示文稿</vt:lpstr>
      <vt:lpstr>Floating Point Operations</vt:lpstr>
      <vt:lpstr>Floating Point in C</vt:lpstr>
      <vt:lpstr>PowerPoint 演示文稿</vt:lpstr>
      <vt:lpstr>PowerPoint 演示文稿</vt:lpstr>
      <vt:lpstr>有趣的例题讲解部分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Bits, Bytes,  Integers, and Floating Point</dc:title>
  <dc:creator/>
  <cp:lastModifiedBy>草木凝微霜</cp:lastModifiedBy>
  <cp:revision>6</cp:revision>
  <dcterms:created xsi:type="dcterms:W3CDTF">2023-09-19T11:54:00Z</dcterms:created>
  <dcterms:modified xsi:type="dcterms:W3CDTF">2023-09-19T12:27:13Z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DD91ECC6C8924BD4B90AC60DBAD84E65_13</vt:lpwstr>
  </property>
</Properties>
</file>